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6"/>
  </p:notesMasterIdLst>
  <p:sldIdLst>
    <p:sldId id="256" r:id="rId2"/>
    <p:sldId id="362" r:id="rId3"/>
    <p:sldId id="360" r:id="rId4"/>
    <p:sldId id="352" r:id="rId5"/>
    <p:sldId id="361" r:id="rId6"/>
    <p:sldId id="363" r:id="rId7"/>
    <p:sldId id="351" r:id="rId8"/>
    <p:sldId id="353" r:id="rId9"/>
    <p:sldId id="354" r:id="rId10"/>
    <p:sldId id="355" r:id="rId11"/>
    <p:sldId id="358" r:id="rId12"/>
    <p:sldId id="359" r:id="rId13"/>
    <p:sldId id="356" r:id="rId14"/>
    <p:sldId id="35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247"/>
    <a:srgbClr val="3CA2A1"/>
    <a:srgbClr val="941651"/>
    <a:srgbClr val="D883F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49FF7-2778-4B42-9713-82CAD03E37FA}" v="2" dt="2021-05-13T12:46:2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8"/>
    <p:restoredTop sz="94526"/>
  </p:normalViewPr>
  <p:slideViewPr>
    <p:cSldViewPr snapToGrid="0" snapToObjects="1">
      <p:cViewPr varScale="1">
        <p:scale>
          <a:sx n="136" d="100"/>
          <a:sy n="136" d="100"/>
        </p:scale>
        <p:origin x="2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49351" y="576997"/>
            <a:ext cx="10515600" cy="63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1"/>
          <p:cNvCxnSpPr/>
          <p:nvPr/>
        </p:nvCxnSpPr>
        <p:spPr>
          <a:xfrm>
            <a:off x="958999" y="1215042"/>
            <a:ext cx="1021451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635620"/>
            <a:ext cx="10515600" cy="105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958999" y="1215042"/>
            <a:ext cx="1021451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610451"/>
            <a:ext cx="10515600" cy="60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958999" y="1215042"/>
            <a:ext cx="1021451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621603"/>
            <a:ext cx="10515600" cy="5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958999" y="1215042"/>
            <a:ext cx="1021451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576997"/>
            <a:ext cx="10515600" cy="63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>
            <a:off x="958999" y="1215042"/>
            <a:ext cx="1021451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2247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54224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5757" y="5698273"/>
            <a:ext cx="12281210" cy="1159727"/>
          </a:xfrm>
          <a:prstGeom prst="rect">
            <a:avLst/>
          </a:prstGeom>
          <a:solidFill>
            <a:srgbClr val="5422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8508" y="5707875"/>
            <a:ext cx="1192680" cy="11405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5199529" y="3821848"/>
            <a:ext cx="68400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entury Gothic"/>
                <a:sym typeface="Century Gothic"/>
              </a:rPr>
              <a:t>Getting Listings from your SOI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084" y="977578"/>
            <a:ext cx="4817684" cy="235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2648F0-4BD8-1A4D-9AA9-96EC233E1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" y="1205648"/>
            <a:ext cx="4451472" cy="3742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C61B-C666-C143-84F3-A63E5588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you SOI frequently &amp; on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A420-F3C0-6B4E-B7EF-76BF6285F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7719"/>
            <a:ext cx="10515600" cy="4351338"/>
          </a:xfrm>
        </p:spPr>
        <p:txBody>
          <a:bodyPr/>
          <a:lstStyle/>
          <a:p>
            <a:r>
              <a:rPr lang="en-US" dirty="0"/>
              <a:t>Have a plan to touch (on purpose) folks that you know.</a:t>
            </a:r>
          </a:p>
          <a:p>
            <a:r>
              <a:rPr lang="en-US" dirty="0"/>
              <a:t>Whether you use a CRM, Spreadsheet or a Calendar to log in your weekly touches…have a plan to connect with your SOI regularly.</a:t>
            </a:r>
          </a:p>
          <a:p>
            <a:r>
              <a:rPr lang="en-US" dirty="0"/>
              <a:t>What to say?  Inform them of what’s going on around town – Share our ‘Cabbies’ contest</a:t>
            </a:r>
          </a:p>
          <a:p>
            <a:pPr marL="50800" indent="0">
              <a:buNone/>
            </a:pPr>
            <a:r>
              <a:rPr lang="en-US" dirty="0"/>
              <a:t>    winners </a:t>
            </a:r>
            <a:r>
              <a:rPr lang="en-US" dirty="0">
                <a:sym typeface="Wingdings" pitchFamily="2" charset="2"/>
              </a:rPr>
              <a:t> Discuss new restaurants, </a:t>
            </a:r>
          </a:p>
          <a:p>
            <a:pPr marL="50800" indent="0">
              <a:buNone/>
            </a:pPr>
            <a:r>
              <a:rPr lang="en-US" dirty="0">
                <a:sym typeface="Wingdings" pitchFamily="2" charset="2"/>
              </a:rPr>
              <a:t>    things to do, places to go, etc. </a:t>
            </a:r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189AD6-7EAB-6041-B31D-39C0B020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35" y="4522534"/>
            <a:ext cx="4364316" cy="22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4574-511E-BD48-8B9C-CF01C444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Data from your SOI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C31A8-4103-D548-B2B4-DDE7A8E4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8712"/>
            <a:ext cx="10515600" cy="4351338"/>
          </a:xfrm>
        </p:spPr>
        <p:txBody>
          <a:bodyPr/>
          <a:lstStyle/>
          <a:p>
            <a:r>
              <a:rPr lang="en-US" dirty="0"/>
              <a:t>Find out important dates in your client’s life.</a:t>
            </a:r>
          </a:p>
          <a:p>
            <a:r>
              <a:rPr lang="en-US" dirty="0"/>
              <a:t>Get their Wedding Anniversaries, Kids Birthdays, Pet’s information, things they like (FORD).</a:t>
            </a:r>
          </a:p>
          <a:p>
            <a:r>
              <a:rPr lang="en-US" dirty="0"/>
              <a:t>Calendar this information and make sure you mail a Birthday Card, Anniversary Cards (and a call to the spouse reminding him/her that the anniversary is approaching).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5F05D-76B4-B247-A22F-CF8A5484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129" y="4581306"/>
            <a:ext cx="3261286" cy="2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20EE-D3FC-5047-BBDA-0F5B4F06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it out of Social Media…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C3D8-BB9A-2142-965F-B0357410C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0472"/>
            <a:ext cx="10515600" cy="4351338"/>
          </a:xfrm>
        </p:spPr>
        <p:txBody>
          <a:bodyPr/>
          <a:lstStyle/>
          <a:p>
            <a:r>
              <a:rPr lang="en-US" dirty="0"/>
              <a:t>When you see a life event on social media (Birthday, New Baby, Anniversary, Kids going to College, Graduation, New Puppy, Loss of loved one, </a:t>
            </a:r>
            <a:r>
              <a:rPr lang="en-US" dirty="0" err="1"/>
              <a:t>etc</a:t>
            </a:r>
            <a:r>
              <a:rPr lang="en-US" dirty="0"/>
              <a:t>)—</a:t>
            </a:r>
          </a:p>
          <a:p>
            <a:r>
              <a:rPr lang="en-US" dirty="0"/>
              <a:t>Send a card or a letter referencing the event and personalize it to the person and the family.</a:t>
            </a:r>
          </a:p>
          <a:p>
            <a:r>
              <a:rPr lang="en-US" dirty="0"/>
              <a:t>Social Media provides a wealth of information to personally touch your SOI.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29C59-3058-2947-87DB-C7DEC39C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05" y="462130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686D-D9CE-7E40-9824-3C3318E7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most from an open house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51BEE-0210-3343-B404-0B5DE1AF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You have a listing that’s amazing!</a:t>
            </a:r>
          </a:p>
          <a:p>
            <a:r>
              <a:rPr lang="en-US" dirty="0"/>
              <a:t>Let’s work on getting a few more in the neighborhood.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AdWerx</a:t>
            </a:r>
            <a:r>
              <a:rPr lang="en-US" sz="2000" dirty="0"/>
              <a:t> to market to the residents in that neighborhood.</a:t>
            </a:r>
          </a:p>
          <a:p>
            <a:pPr lvl="1"/>
            <a:r>
              <a:rPr lang="en-US" sz="2000" dirty="0"/>
              <a:t>Order and mail postcards to the neighborhood letting them know you’re holding an open house.</a:t>
            </a:r>
          </a:p>
          <a:p>
            <a:pPr lvl="1"/>
            <a:r>
              <a:rPr lang="en-US" sz="2000" dirty="0"/>
              <a:t>Print Flyers - Door knock 10/10/20 and invite the neighbors to a private showing 30 minutes prior to start time.  This is an opportunity for you to meet the neighbors , tell them about what you could do for them and potentially pick up additional listings in the area.</a:t>
            </a:r>
          </a:p>
          <a:p>
            <a:pPr lvl="1"/>
            <a:r>
              <a:rPr lang="en-US" sz="2000" dirty="0"/>
              <a:t>Ask the sellers if they know anyone in the neighborhood that is looking to move / looking to sell their home.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D17A7-0322-B845-94CD-15DEA9D5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18" y="0"/>
            <a:ext cx="2366682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9DB7-6FD1-9B45-96DF-99CCC53F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of Influence Vs. Influence your Sphere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8BD01-C222-4646-A6D0-64163EEA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Make sure you stay connected to your SOI regularly otherwise…someone else will.</a:t>
            </a:r>
          </a:p>
          <a:p>
            <a:r>
              <a:rPr lang="en-US" dirty="0"/>
              <a:t>Similarly in relationships, if you don’t pay enough attention to your spouse (boyfriend, girlfriend, partner)…someone else will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r>
              <a:rPr lang="en-US" dirty="0">
                <a:sym typeface="Wingdings" pitchFamily="2" charset="2"/>
              </a:rPr>
              <a:t>Your SOI knows, likes and trusts you.  When it comes to Real Estate – position yourself to be the ONLY one they go to.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B713C-9BBB-5341-9741-CF776E76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87" y="4984377"/>
            <a:ext cx="2831859" cy="17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9951-EA73-6045-AB98-3AAEFE8C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&amp; Grow Your SOI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E890C-C88D-BC41-BF86-83851B2C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76" y="1353312"/>
            <a:ext cx="7495032" cy="4823651"/>
          </a:xfrm>
        </p:spPr>
        <p:txBody>
          <a:bodyPr/>
          <a:lstStyle/>
          <a:p>
            <a:r>
              <a:rPr lang="en-US" dirty="0"/>
              <a:t>Ninja Installation has 150 ways to Build a Database.</a:t>
            </a:r>
          </a:p>
          <a:p>
            <a:pPr lvl="1"/>
            <a:r>
              <a:rPr lang="en-US" sz="2000" dirty="0"/>
              <a:t>Members of your family</a:t>
            </a:r>
          </a:p>
          <a:p>
            <a:pPr lvl="1"/>
            <a:r>
              <a:rPr lang="en-US" sz="2000" dirty="0"/>
              <a:t>Spouse’s best friends</a:t>
            </a:r>
          </a:p>
          <a:p>
            <a:pPr lvl="1"/>
            <a:r>
              <a:rPr lang="en-US" sz="2000" dirty="0"/>
              <a:t>Your Dentist, Doctor, Specialist</a:t>
            </a:r>
          </a:p>
          <a:p>
            <a:pPr lvl="1"/>
            <a:r>
              <a:rPr lang="en-US" sz="2000" dirty="0"/>
              <a:t>Who cuts your hair? Family members hair?</a:t>
            </a:r>
          </a:p>
          <a:p>
            <a:pPr lvl="1"/>
            <a:r>
              <a:rPr lang="en-US" sz="2000" dirty="0"/>
              <a:t>Kid's schoolteachers</a:t>
            </a:r>
          </a:p>
          <a:p>
            <a:pPr lvl="1"/>
            <a:r>
              <a:rPr lang="en-US" sz="2000" dirty="0"/>
              <a:t>Who services your car?</a:t>
            </a:r>
          </a:p>
          <a:p>
            <a:pPr lvl="1"/>
            <a:r>
              <a:rPr lang="en-US" sz="2000" dirty="0"/>
              <a:t>Stockbroker, Accountant, Banker, Insurance Agent</a:t>
            </a:r>
          </a:p>
          <a:p>
            <a:pPr lvl="1"/>
            <a:r>
              <a:rPr lang="en-US" sz="2000" dirty="0"/>
              <a:t>Roofer, Plumber, Inspection Co., Lawn Svc</a:t>
            </a:r>
          </a:p>
          <a:p>
            <a:pPr lvl="1"/>
            <a:r>
              <a:rPr lang="en-US" sz="2000" dirty="0"/>
              <a:t>Who grooms your pets?</a:t>
            </a:r>
          </a:p>
          <a:p>
            <a:pPr lvl="1"/>
            <a:r>
              <a:rPr lang="en-US" sz="2000" dirty="0"/>
              <a:t>Who did you receive holiday cards from last year?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94DF6-8342-8648-96DF-68B4AE28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208" y="27736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80CA-284F-9C4D-9507-9A628A33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LB Phone…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B06B8-5056-DF4C-B078-482F6F1D6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7142"/>
            <a:ext cx="10515600" cy="4649821"/>
          </a:xfrm>
        </p:spPr>
        <p:txBody>
          <a:bodyPr/>
          <a:lstStyle/>
          <a:p>
            <a:r>
              <a:rPr lang="en-US" dirty="0"/>
              <a:t>Rich Vs. Poor</a:t>
            </a:r>
          </a:p>
          <a:p>
            <a:r>
              <a:rPr lang="en-US" dirty="0"/>
              <a:t>Successful Vs. Unsuccessful</a:t>
            </a:r>
          </a:p>
          <a:p>
            <a:r>
              <a:rPr lang="en-US" dirty="0"/>
              <a:t>Abondance Vs. Scarcity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6D03E-75BA-3E4E-AFAB-E2F58D98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97" y="569143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6C6FB-94C3-A742-BADA-3A43B53B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3" y="3661929"/>
            <a:ext cx="4605430" cy="2590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875E6-12CD-F042-9AD7-62E6E6F83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07" y="2137929"/>
            <a:ext cx="247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0C51-F999-5447-9901-418FFEF8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Buyers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62C45-AC4A-7E40-A2F8-61639F91B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633"/>
            <a:ext cx="10515600" cy="4351338"/>
          </a:xfrm>
        </p:spPr>
        <p:txBody>
          <a:bodyPr/>
          <a:lstStyle/>
          <a:p>
            <a:r>
              <a:rPr lang="en-US" sz="2000" dirty="0"/>
              <a:t>Don’t forget about past Buyers.  They already know, like and trust you.  Call to check in on them.  “Hey guys I just wanted to check in on you; how do you like the house, the neighborhood?”  </a:t>
            </a:r>
          </a:p>
          <a:p>
            <a:r>
              <a:rPr lang="en-US" sz="2000" dirty="0"/>
              <a:t>If they like the house and neighborhood it’s a good segue to ask if they have a relative or a friend that is looking to move to the neighborhood.  </a:t>
            </a:r>
          </a:p>
          <a:p>
            <a:r>
              <a:rPr lang="en-US" sz="2000" dirty="0"/>
              <a:t>If they don’t love the house anymore or have a reason to move, like a baby on the way – you now have information that you can use to help them move to the next chapter of their life; and list the home (and likely sell them a new home).</a:t>
            </a:r>
          </a:p>
          <a:p>
            <a:endParaRPr lang="en-US" dirty="0"/>
          </a:p>
        </p:txBody>
      </p:sp>
      <p:pic>
        <p:nvPicPr>
          <p:cNvPr id="5" name="Picture 4" descr="A dog sitting on a bed&#10;&#10;Description automatically generated with medium confidence">
            <a:extLst>
              <a:ext uri="{FF2B5EF4-FFF2-40B4-BE49-F238E27FC236}">
                <a16:creationId xmlns:a16="http://schemas.microsoft.com/office/drawing/2014/main" id="{A9C026F2-1088-6542-BF14-0F993BE1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779" y="4181979"/>
            <a:ext cx="2503021" cy="25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A580-C065-1144-89F6-95F0E858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SlyDial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49201-E546-6943-8F13-A95BF394B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01586" cy="4351338"/>
          </a:xfrm>
        </p:spPr>
        <p:txBody>
          <a:bodyPr/>
          <a:lstStyle/>
          <a:p>
            <a:r>
              <a:rPr lang="en-US" dirty="0"/>
              <a:t>“Use </a:t>
            </a:r>
            <a:r>
              <a:rPr lang="en-US" dirty="0" err="1"/>
              <a:t>slydial</a:t>
            </a:r>
            <a:r>
              <a:rPr lang="en-US" dirty="0"/>
              <a:t> to sing happy birthday when you’re in a hurry, explain a report that’s too complicated to email, or navigate an awkward conversation.”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37B158-2C6B-F24C-87AF-357682CD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55" y="816108"/>
            <a:ext cx="4772060" cy="54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7C58-3972-7E45-8E38-9C1F9764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620"/>
            <a:ext cx="7657219" cy="1055068"/>
          </a:xfrm>
        </p:spPr>
        <p:txBody>
          <a:bodyPr/>
          <a:lstStyle/>
          <a:p>
            <a:r>
              <a:rPr lang="en-US" dirty="0"/>
              <a:t>Bulk Text Message to SOI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EFBFD-38D7-FA4A-91D3-D0F546B8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57219" cy="4351338"/>
          </a:xfrm>
        </p:spPr>
        <p:txBody>
          <a:bodyPr/>
          <a:lstStyle/>
          <a:p>
            <a:r>
              <a:rPr lang="en-US" dirty="0"/>
              <a:t>There are many free SMS services that help you stay in touch with your Sphere via text.  </a:t>
            </a:r>
          </a:p>
          <a:p>
            <a:r>
              <a:rPr lang="en-US" dirty="0"/>
              <a:t>Send a text to your sphere when you don’t have time for a longer phone conversation. </a:t>
            </a:r>
          </a:p>
          <a:p>
            <a:r>
              <a:rPr lang="en-US" dirty="0"/>
              <a:t>Text doesn’t replace calling or meeting, but it is a touch with your SOI.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5CE94C-EEFC-4943-BEB7-0FFCB08A1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419" y="0"/>
            <a:ext cx="3696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FC7-001C-084F-8911-3DA43F78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D826-10A8-8541-8E92-14A60C9BB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“Thinking of Selling”</a:t>
            </a:r>
          </a:p>
          <a:p>
            <a:r>
              <a:rPr lang="en-US" dirty="0"/>
              <a:t>“What’s the Value of your Home”</a:t>
            </a:r>
          </a:p>
        </p:txBody>
      </p:sp>
      <p:pic>
        <p:nvPicPr>
          <p:cNvPr id="5" name="Picture 4" descr="A picture containing text, indoor, living, room&#10;&#10;Description automatically generated">
            <a:extLst>
              <a:ext uri="{FF2B5EF4-FFF2-40B4-BE49-F238E27FC236}">
                <a16:creationId xmlns:a16="http://schemas.microsoft.com/office/drawing/2014/main" id="{5B5C91EA-79AF-F740-98C7-455C9B0E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713">
            <a:off x="8941152" y="580558"/>
            <a:ext cx="2202497" cy="2220259"/>
          </a:xfrm>
          <a:prstGeom prst="rect">
            <a:avLst/>
          </a:prstGeom>
        </p:spPr>
      </p:pic>
      <p:pic>
        <p:nvPicPr>
          <p:cNvPr id="7" name="Picture 6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346FAA36-BA17-E248-BE51-E2E361E6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525" y="372488"/>
            <a:ext cx="1460565" cy="2636399"/>
          </a:xfrm>
          <a:prstGeom prst="rect">
            <a:avLst/>
          </a:prstGeom>
        </p:spPr>
      </p:pic>
      <p:pic>
        <p:nvPicPr>
          <p:cNvPr id="9" name="Picture 8" descr="A person and person sitting on a couch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C49A2F42-A936-1C49-848E-CE6C452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47" y="3008887"/>
            <a:ext cx="2730874" cy="2758459"/>
          </a:xfrm>
          <a:prstGeom prst="rect">
            <a:avLst/>
          </a:prstGeom>
        </p:spPr>
      </p:pic>
      <p:pic>
        <p:nvPicPr>
          <p:cNvPr id="12" name="Picture 11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E436B2A8-50EC-A746-BFAF-667292511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00" y="3272019"/>
            <a:ext cx="2011082" cy="3065674"/>
          </a:xfrm>
          <a:prstGeom prst="rect">
            <a:avLst/>
          </a:prstGeom>
        </p:spPr>
      </p:pic>
      <p:pic>
        <p:nvPicPr>
          <p:cNvPr id="14" name="Picture 13" descr="A picture containing text, outdoor, person, person&#10;&#10;Description automatically generated">
            <a:extLst>
              <a:ext uri="{FF2B5EF4-FFF2-40B4-BE49-F238E27FC236}">
                <a16:creationId xmlns:a16="http://schemas.microsoft.com/office/drawing/2014/main" id="{FBD54A64-AE64-A443-9AF9-1389A7B3D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3783105"/>
            <a:ext cx="1938719" cy="2955365"/>
          </a:xfrm>
          <a:prstGeom prst="rect">
            <a:avLst/>
          </a:prstGeom>
        </p:spPr>
      </p:pic>
      <p:pic>
        <p:nvPicPr>
          <p:cNvPr id="16" name="Picture 1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18212A6-1BD6-994C-A2EE-A4071F7F4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218" y="3758942"/>
            <a:ext cx="1619541" cy="29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7B71-86D4-9142-9206-3B7C6D74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Unsolicited CMA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8514C-44E9-D74C-915A-10115E6E7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83188" cy="4351338"/>
          </a:xfrm>
        </p:spPr>
        <p:txBody>
          <a:bodyPr/>
          <a:lstStyle/>
          <a:p>
            <a:r>
              <a:rPr lang="en-US" dirty="0"/>
              <a:t>Send a video CMA to your SOI.  Prepare a BMA from </a:t>
            </a:r>
            <a:r>
              <a:rPr lang="en-US" dirty="0" err="1"/>
              <a:t>BuySide</a:t>
            </a:r>
            <a:r>
              <a:rPr lang="en-US" dirty="0"/>
              <a:t> or a CMA and read the stats out loud in a video to them.  Have a goal of doing one of these every day M-F.  </a:t>
            </a:r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61D97A4-C0AC-804C-9675-F456C4AB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342" y="0"/>
            <a:ext cx="4591658" cy="6858000"/>
          </a:xfrm>
          <a:prstGeom prst="rect">
            <a:avLst/>
          </a:prstGeom>
        </p:spPr>
      </p:pic>
      <p:pic>
        <p:nvPicPr>
          <p:cNvPr id="7" name="Picture 6" descr="A picture containing text, indoor, projector&#10;&#10;Description automatically generated">
            <a:extLst>
              <a:ext uri="{FF2B5EF4-FFF2-40B4-BE49-F238E27FC236}">
                <a16:creationId xmlns:a16="http://schemas.microsoft.com/office/drawing/2014/main" id="{C88C81D8-7A14-124C-B4D7-0C43D130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2" y="4120681"/>
            <a:ext cx="4591658" cy="25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6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1B6E-1B36-D846-9041-4EDF295A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Homes in newish Communities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6ED43-B9E7-064F-BF06-7B5FD2AA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1674"/>
            <a:ext cx="6503894" cy="4351338"/>
          </a:xfrm>
        </p:spPr>
        <p:txBody>
          <a:bodyPr/>
          <a:lstStyle/>
          <a:p>
            <a:r>
              <a:rPr lang="en-US" dirty="0"/>
              <a:t>If you sold a home to buyers in new communities 4-6 years ago, this may be a prime place to get listings.</a:t>
            </a:r>
          </a:p>
          <a:p>
            <a:r>
              <a:rPr lang="en-US" dirty="0"/>
              <a:t>Connect with these past clients and prospect the neighborhood.</a:t>
            </a:r>
          </a:p>
          <a:p>
            <a:r>
              <a:rPr lang="en-US" dirty="0"/>
              <a:t>Chances are that about 10% would like/need to sell.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60B182-870D-B245-B86D-72B397DE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75" y="1246094"/>
            <a:ext cx="4746825" cy="52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26562</TotalTime>
  <Words>845</Words>
  <Application>Microsoft Macintosh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Calibri</vt:lpstr>
      <vt:lpstr>Arial</vt:lpstr>
      <vt:lpstr>Office Theme</vt:lpstr>
      <vt:lpstr>PowerPoint Presentation</vt:lpstr>
      <vt:lpstr>Find &amp; Grow Your SOI</vt:lpstr>
      <vt:lpstr>500 LB Phone…</vt:lpstr>
      <vt:lpstr>Past Buyers</vt:lpstr>
      <vt:lpstr>SlyDial</vt:lpstr>
      <vt:lpstr>Bulk Text Message to SOI</vt:lpstr>
      <vt:lpstr>Social Media Posts </vt:lpstr>
      <vt:lpstr>Video Unsolicited CMA</vt:lpstr>
      <vt:lpstr>Homes in newish Communities</vt:lpstr>
      <vt:lpstr>Connect with you SOI frequently &amp; on purpose</vt:lpstr>
      <vt:lpstr>Collect Data from your SOI </vt:lpstr>
      <vt:lpstr>Take it out of Social Media…</vt:lpstr>
      <vt:lpstr>Get the most from an open house </vt:lpstr>
      <vt:lpstr>Sphere of Influence Vs. Influence your Sphere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Guy Elazar</cp:lastModifiedBy>
  <cp:revision>232</cp:revision>
  <cp:lastPrinted>2021-04-26T13:05:39Z</cp:lastPrinted>
  <dcterms:modified xsi:type="dcterms:W3CDTF">2021-05-13T14:58:41Z</dcterms:modified>
</cp:coreProperties>
</file>